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63" r:id="rId4"/>
    <p:sldId id="266" r:id="rId5"/>
    <p:sldId id="273" r:id="rId6"/>
    <p:sldId id="267" r:id="rId7"/>
    <p:sldId id="282" r:id="rId8"/>
    <p:sldId id="264" r:id="rId9"/>
    <p:sldId id="289" r:id="rId10"/>
    <p:sldId id="288" r:id="rId11"/>
    <p:sldId id="283" r:id="rId12"/>
    <p:sldId id="284" r:id="rId13"/>
    <p:sldId id="285" r:id="rId14"/>
    <p:sldId id="286" r:id="rId15"/>
    <p:sldId id="277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287" r:id="rId48"/>
    <p:sldId id="26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B00"/>
    <a:srgbClr val="004382"/>
    <a:srgbClr val="00589A"/>
    <a:srgbClr val="006BBC"/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77673" autoAdjust="0"/>
  </p:normalViewPr>
  <p:slideViewPr>
    <p:cSldViewPr snapToGrid="0" snapToObjects="1">
      <p:cViewPr varScale="1">
        <p:scale>
          <a:sx n="85" d="100"/>
          <a:sy n="85" d="100"/>
        </p:scale>
        <p:origin x="134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ツ Lucas Scolaro" userId="a396b17332d338ab" providerId="LiveId" clId="{CF650FFA-95B9-4759-B8E7-B6DDEA0329C4}"/>
    <pc:docChg chg="modSld">
      <pc:chgData name="ツ Lucas Scolaro" userId="a396b17332d338ab" providerId="LiveId" clId="{CF650FFA-95B9-4759-B8E7-B6DDEA0329C4}" dt="2022-07-18T21:39:04.841" v="2" actId="1076"/>
      <pc:docMkLst>
        <pc:docMk/>
      </pc:docMkLst>
      <pc:sldChg chg="modSp mod">
        <pc:chgData name="ツ Lucas Scolaro" userId="a396b17332d338ab" providerId="LiveId" clId="{CF650FFA-95B9-4759-B8E7-B6DDEA0329C4}" dt="2022-07-18T21:38:55.458" v="1" actId="20577"/>
        <pc:sldMkLst>
          <pc:docMk/>
          <pc:sldMk cId="24783493" sldId="278"/>
        </pc:sldMkLst>
        <pc:spChg chg="mod">
          <ac:chgData name="ツ Lucas Scolaro" userId="a396b17332d338ab" providerId="LiveId" clId="{CF650FFA-95B9-4759-B8E7-B6DDEA0329C4}" dt="2022-07-18T21:38:55.458" v="1" actId="20577"/>
          <ac:spMkLst>
            <pc:docMk/>
            <pc:sldMk cId="24783493" sldId="278"/>
            <ac:spMk id="2" creationId="{1B119080-AE3C-4A80-8845-1689CB15AA27}"/>
          </ac:spMkLst>
        </pc:spChg>
      </pc:sldChg>
      <pc:sldChg chg="modSp mod">
        <pc:chgData name="ツ Lucas Scolaro" userId="a396b17332d338ab" providerId="LiveId" clId="{CF650FFA-95B9-4759-B8E7-B6DDEA0329C4}" dt="2022-07-18T21:39:04.841" v="2" actId="1076"/>
        <pc:sldMkLst>
          <pc:docMk/>
          <pc:sldMk cId="3773226432" sldId="279"/>
        </pc:sldMkLst>
        <pc:spChg chg="mod">
          <ac:chgData name="ツ Lucas Scolaro" userId="a396b17332d338ab" providerId="LiveId" clId="{CF650FFA-95B9-4759-B8E7-B6DDEA0329C4}" dt="2022-07-18T21:39:04.841" v="2" actId="1076"/>
          <ac:spMkLst>
            <pc:docMk/>
            <pc:sldMk cId="3773226432" sldId="279"/>
            <ac:spMk id="2" creationId="{1B119080-AE3C-4A80-8845-1689CB15AA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548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40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28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91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10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612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0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60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17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25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13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42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487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362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833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813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614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835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599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90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012006-13B0-9343-974D-D1B6F7856FE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2769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16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495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457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609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058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0074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913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045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754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30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012006-13B0-9343-974D-D1B6F7856FE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672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830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980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7069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33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2203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Complexidade - muitos fatos a ter em conta;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Incerteza - muitas vezes não se conhecem bem as consequências de determinadas ações;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Existência de múltiplos objetivos - o cumprimento de uns pode atrasar o de outros;</a:t>
            </a:r>
            <a:r>
              <a:rPr lang="en-GB" b="0" dirty="0"/>
              <a:t> </a:t>
            </a:r>
            <a:endParaRPr lang="pt-PT" b="0" dirty="0"/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Diferentes perspectivas dão origem a diferentes conclusões - pequenas diferenças nas entradas provocam grandes diferenças nos resultados; mais do que uma pessoa está envolvidas na decisão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endParaRPr lang="pt-PT" b="0" dirty="0">
              <a:cs typeface="Times New Roman" panose="02020603050405020304" pitchFamily="18" charset="0"/>
            </a:endParaRP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PT" b="0" dirty="0">
                <a:cs typeface="Times New Roman" panose="02020603050405020304" pitchFamily="18" charset="0"/>
              </a:rPr>
              <a:t>E tudo isso</a:t>
            </a:r>
            <a:r>
              <a:rPr lang="pt-PT" b="0" baseline="0" dirty="0">
                <a:cs typeface="Times New Roman" panose="02020603050405020304" pitchFamily="18" charset="0"/>
              </a:rPr>
              <a:t> tem a ver com os tipos de problemas que vimos na aula passada... Estruturados, semi estruturados e nao estruturados... Lembram ? Definam cada um deles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Estruturada: problemas rotineiros e repetitivos...existe </a:t>
            </a:r>
            <a:r>
              <a:rPr lang="pt-BR" dirty="0" err="1"/>
              <a:t>uam</a:t>
            </a:r>
            <a:r>
              <a:rPr lang="pt-BR" dirty="0"/>
              <a:t> receita para sua solução e os critérios de decisão são bem definidos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/>
              <a:t>Não estruturada: problemas que não acontecem com frequência, cada decisão</a:t>
            </a:r>
            <a:r>
              <a:rPr lang="pt-BR" baseline="0" dirty="0"/>
              <a:t> e nova e não há um padrão de solução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  <a:buFontTx/>
              <a:buChar char="•"/>
            </a:pPr>
            <a:r>
              <a:rPr lang="pt-BR" dirty="0" err="1"/>
              <a:t>Semi-Estruturada</a:t>
            </a:r>
            <a:r>
              <a:rPr lang="pt-BR" dirty="0"/>
              <a:t>: Combinação de uma solução pré-definida com uma decisão individual.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9301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810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012006-13B0-9343-974D-D1B6F7856FE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58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Compreendem os sistemas de informação – SI, sistemas, softwares, aplicativos, hardware, periféricos,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e não podemos deixar de apresentar um dos fatores mais importantes que fazem parte dos sistemas de informação, as pessoas.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64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pessoas na realidade tornam todos os processos funcionais e executáveis, depende-se do conhecimento e experiências delas para que todos os processos que compõem o SI funcionem e atinjam o objetivo esperado e assim dar prosseguimento nas atividades da organização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81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74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uma instituição de ensino, é necessário um sistema que gerencie as informações dos alunos, informações referentes aos professores, cronograma de aulas, frequência, entre outras, de forma a facilitar o processo que utiliza muitas informações distintas, porém relacionadas entre si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14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18/07/2022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1806606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Desenvolvimento de Sistemas de Informação</a:t>
            </a:r>
            <a:br>
              <a:rPr lang="pt-BR" sz="44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</a:br>
            <a:endParaRPr lang="pt-BR" sz="4400" b="1" dirty="0">
              <a:solidFill>
                <a:srgbClr val="ED8B00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143000" y="3408949"/>
            <a:ext cx="6858000" cy="1655762"/>
          </a:xfrm>
        </p:spPr>
        <p:txBody>
          <a:bodyPr/>
          <a:lstStyle/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sz="2500" dirty="0">
                <a:solidFill>
                  <a:schemeClr val="bg1"/>
                </a:solidFill>
              </a:rPr>
              <a:t>Prof. Lucas Scolaro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lucas.scolaro@prof.sc.senac.br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Características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B17132C-A148-4D87-AB92-5EDC3CBB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4625"/>
            <a:ext cx="7886700" cy="3682338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 As pessoas são peças fundamentais no processo, pois só elas que alimentam os sistemas com informações.</a:t>
            </a:r>
          </a:p>
        </p:txBody>
      </p:sp>
      <p:sp>
        <p:nvSpPr>
          <p:cNvPr id="6" name="Retângulo de cantos arredondados 6">
            <a:extLst>
              <a:ext uri="{FF2B5EF4-FFF2-40B4-BE49-F238E27FC236}">
                <a16:creationId xmlns:a16="http://schemas.microsoft.com/office/drawing/2014/main" id="{5AA74C31-A713-429F-9F40-26C40001CAF5}"/>
              </a:ext>
            </a:extLst>
          </p:cNvPr>
          <p:cNvSpPr/>
          <p:nvPr/>
        </p:nvSpPr>
        <p:spPr>
          <a:xfrm>
            <a:off x="486785" y="4314855"/>
            <a:ext cx="2114550" cy="74295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ENTRADAS</a:t>
            </a:r>
          </a:p>
        </p:txBody>
      </p:sp>
      <p:sp>
        <p:nvSpPr>
          <p:cNvPr id="8" name="Retângulo de cantos arredondados 7">
            <a:extLst>
              <a:ext uri="{FF2B5EF4-FFF2-40B4-BE49-F238E27FC236}">
                <a16:creationId xmlns:a16="http://schemas.microsoft.com/office/drawing/2014/main" id="{7F6B6F9E-4FBC-4944-BB59-1CD88BCE097C}"/>
              </a:ext>
            </a:extLst>
          </p:cNvPr>
          <p:cNvSpPr/>
          <p:nvPr/>
        </p:nvSpPr>
        <p:spPr>
          <a:xfrm>
            <a:off x="6115583" y="4314855"/>
            <a:ext cx="2114550" cy="74295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SAÍDAS</a:t>
            </a:r>
          </a:p>
        </p:txBody>
      </p:sp>
      <p:sp>
        <p:nvSpPr>
          <p:cNvPr id="9" name="Divisa 8">
            <a:extLst>
              <a:ext uri="{FF2B5EF4-FFF2-40B4-BE49-F238E27FC236}">
                <a16:creationId xmlns:a16="http://schemas.microsoft.com/office/drawing/2014/main" id="{70FD3B32-BA23-4493-8233-6F38635D08BE}"/>
              </a:ext>
            </a:extLst>
          </p:cNvPr>
          <p:cNvSpPr/>
          <p:nvPr/>
        </p:nvSpPr>
        <p:spPr>
          <a:xfrm>
            <a:off x="2720715" y="4519642"/>
            <a:ext cx="266700" cy="333375"/>
          </a:xfrm>
          <a:prstGeom prst="chevr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Divisa 9">
            <a:extLst>
              <a:ext uri="{FF2B5EF4-FFF2-40B4-BE49-F238E27FC236}">
                <a16:creationId xmlns:a16="http://schemas.microsoft.com/office/drawing/2014/main" id="{743F7FFD-40A2-4305-930C-86C243120B26}"/>
              </a:ext>
            </a:extLst>
          </p:cNvPr>
          <p:cNvSpPr/>
          <p:nvPr/>
        </p:nvSpPr>
        <p:spPr>
          <a:xfrm>
            <a:off x="5729503" y="4519642"/>
            <a:ext cx="266700" cy="333375"/>
          </a:xfrm>
          <a:prstGeom prst="chevr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AEF757-30BE-49A1-B885-C39D87E36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97" y="3599119"/>
            <a:ext cx="2346324" cy="23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3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Eficácia e Eficiência em SI</a:t>
            </a:r>
          </a:p>
        </p:txBody>
      </p:sp>
      <p:pic>
        <p:nvPicPr>
          <p:cNvPr id="8" name="Espaço Reservado para Conteúdo 3">
            <a:extLst>
              <a:ext uri="{FF2B5EF4-FFF2-40B4-BE49-F238E27FC236}">
                <a16:creationId xmlns:a16="http://schemas.microsoft.com/office/drawing/2014/main" id="{CB9314A4-8158-4CCA-9921-7A1D6AB5D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421" y="2506029"/>
            <a:ext cx="4685337" cy="4022725"/>
          </a:xfrm>
        </p:spPr>
      </p:pic>
    </p:spTree>
    <p:extLst>
      <p:ext uri="{BB962C8B-B14F-4D97-AF65-F5344CB8AC3E}">
        <p14:creationId xmlns:p14="http://schemas.microsoft.com/office/powerpoint/2010/main" val="189095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Eficácia e Eficiência em SI</a:t>
            </a:r>
          </a:p>
        </p:txBody>
      </p:sp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92EF62C7-3623-4CB2-90ED-560FE33C60AF}"/>
              </a:ext>
            </a:extLst>
          </p:cNvPr>
          <p:cNvSpPr txBox="1">
            <a:spLocks/>
          </p:cNvSpPr>
          <p:nvPr/>
        </p:nvSpPr>
        <p:spPr>
          <a:xfrm>
            <a:off x="633267" y="2038786"/>
            <a:ext cx="7886700" cy="368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A </a:t>
            </a:r>
            <a:r>
              <a:rPr lang="pt-BR" sz="2400" b="1" dirty="0"/>
              <a:t>eficácia</a:t>
            </a:r>
            <a:r>
              <a:rPr lang="pt-BR" sz="2400" dirty="0"/>
              <a:t> são os resultados alcançados no desenvolvimento dos produtos e serviços, se os mesmos alcançaram os objetivos propostos pelo planejamento e foram executados de forma correta no tempo estipulado pelo processo ao qual são pertencentes.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b="0" i="0" dirty="0">
                <a:solidFill>
                  <a:srgbClr val="5E5E5E"/>
                </a:solidFill>
                <a:effectLst/>
                <a:latin typeface="Droid Sans"/>
              </a:rPr>
              <a:t> </a:t>
            </a:r>
            <a:r>
              <a:rPr lang="pt-BR" sz="2400" dirty="0"/>
              <a:t>Eficácia trata do que fazer, de fazer as coisas certas, da decisão de que caminho seguir;</a:t>
            </a:r>
            <a:r>
              <a:rPr lang="pt-BR" sz="1600" b="0" i="0" dirty="0">
                <a:solidFill>
                  <a:srgbClr val="5E5E5E"/>
                </a:solidFill>
                <a:effectLst/>
                <a:latin typeface="Droid Sans"/>
              </a:rPr>
              <a:t> </a:t>
            </a:r>
            <a:r>
              <a:rPr lang="pt-BR" sz="2400" dirty="0"/>
              <a:t>está relacionada à escolha e, depois de escolhido o que fazer, fazer esta coisa de forma produtiva leva à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77105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Eficácia e Eficiência em SI</a:t>
            </a:r>
          </a:p>
        </p:txBody>
      </p:sp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92EF62C7-3623-4CB2-90ED-560FE33C60AF}"/>
              </a:ext>
            </a:extLst>
          </p:cNvPr>
          <p:cNvSpPr txBox="1">
            <a:spLocks/>
          </p:cNvSpPr>
          <p:nvPr/>
        </p:nvSpPr>
        <p:spPr>
          <a:xfrm>
            <a:off x="633267" y="2570805"/>
            <a:ext cx="7886700" cy="368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A </a:t>
            </a:r>
            <a:r>
              <a:rPr lang="pt-BR" sz="2400" b="1" dirty="0"/>
              <a:t>eficiência</a:t>
            </a:r>
            <a:r>
              <a:rPr lang="pt-BR" sz="2400" dirty="0"/>
              <a:t>, por sua vez, refere-se aos métodos e práticas utilizados através dos sistemas para alcançar a gestão eficiente dos processos e das atividades, são resultados de metodologias essenciais e determinantes, para o sucesso de cada processo de desenvolvimento de produtos e serviços pertencentes à organização. 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Eficiência trata de como fazer, não do que fazer.</a:t>
            </a:r>
          </a:p>
        </p:txBody>
      </p:sp>
    </p:spTree>
    <p:extLst>
      <p:ext uri="{BB962C8B-B14F-4D97-AF65-F5344CB8AC3E}">
        <p14:creationId xmlns:p14="http://schemas.microsoft.com/office/powerpoint/2010/main" val="61019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Eficácia e Eficiência em SI</a:t>
            </a:r>
          </a:p>
        </p:txBody>
      </p:sp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92EF62C7-3623-4CB2-90ED-560FE33C60AF}"/>
              </a:ext>
            </a:extLst>
          </p:cNvPr>
          <p:cNvSpPr txBox="1">
            <a:spLocks/>
          </p:cNvSpPr>
          <p:nvPr/>
        </p:nvSpPr>
        <p:spPr>
          <a:xfrm>
            <a:off x="633267" y="2384374"/>
            <a:ext cx="7886700" cy="368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ED8B00"/>
              </a:buClr>
              <a:buNone/>
            </a:pPr>
            <a:r>
              <a:rPr lang="pt-BR" sz="2400" dirty="0">
                <a:solidFill>
                  <a:srgbClr val="ED8B00"/>
                </a:solidFill>
              </a:rPr>
              <a:t>“ </a:t>
            </a:r>
            <a:r>
              <a:rPr lang="pt-BR" sz="2400" dirty="0"/>
              <a:t>Eficiência diz respeito ao método, Eficácia diz respeito aos resultados</a:t>
            </a:r>
            <a:r>
              <a:rPr lang="pt-BR" sz="2400" dirty="0">
                <a:solidFill>
                  <a:srgbClr val="ED8B00"/>
                </a:solidFill>
              </a:rPr>
              <a:t>“</a:t>
            </a:r>
          </a:p>
        </p:txBody>
      </p:sp>
      <p:pic>
        <p:nvPicPr>
          <p:cNvPr id="6" name="Picture 2" descr="Eficiência e Eficácia - Fernando Mendes">
            <a:extLst>
              <a:ext uri="{FF2B5EF4-FFF2-40B4-BE49-F238E27FC236}">
                <a16:creationId xmlns:a16="http://schemas.microsoft.com/office/drawing/2014/main" id="{91A6F6D4-BF21-4CBE-B880-19B6B4555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2" b="18837"/>
          <a:stretch/>
        </p:blipFill>
        <p:spPr bwMode="auto">
          <a:xfrm>
            <a:off x="2244108" y="3334994"/>
            <a:ext cx="4487015" cy="19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4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Conhecimentos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b="1" dirty="0"/>
              <a:t> Sistemas de informação: </a:t>
            </a:r>
            <a:r>
              <a:rPr lang="pt-BR" sz="2400" dirty="0"/>
              <a:t>conceito e tipos.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Regras de negócio: </a:t>
            </a:r>
            <a:r>
              <a:rPr lang="pt-BR" sz="2400" dirty="0"/>
              <a:t>conceitos; tipos, características; requisitos funcionais e não funcionais.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Lógica de Programação: </a:t>
            </a:r>
            <a:r>
              <a:rPr lang="pt-BR" sz="2400" dirty="0"/>
              <a:t>conceito de algoritmo; algoritmos estruturados.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Variáveis e constantes: </a:t>
            </a:r>
            <a:r>
              <a:rPr lang="pt-BR" sz="2400" dirty="0"/>
              <a:t>expressões e operadores; estrutura condicional simples e composta; estrutura de repetição; vetores e matrizes.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Ferramentas de desenvolvimento de software.</a:t>
            </a:r>
          </a:p>
        </p:txBody>
      </p:sp>
    </p:spTree>
    <p:extLst>
      <p:ext uri="{BB962C8B-B14F-4D97-AF65-F5344CB8AC3E}">
        <p14:creationId xmlns:p14="http://schemas.microsoft.com/office/powerpoint/2010/main" val="331115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Conhecimentos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21257"/>
            <a:ext cx="7886700" cy="3655705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b="1" dirty="0"/>
              <a:t>Desenvolvimento colaborativo: </a:t>
            </a:r>
            <a:r>
              <a:rPr lang="pt-BR" sz="2400" dirty="0"/>
              <a:t>conceito e ferramentas para o desenvolvimento de sistemas.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Linguagem de programação orientada a objetos: </a:t>
            </a:r>
            <a:r>
              <a:rPr lang="pt-BR" sz="2400" dirty="0"/>
              <a:t>classes, atributos, métodos, propriedades, herança, polimorfismo, encapsulamento e ambientes de programação(IDE).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Planejamento: </a:t>
            </a:r>
            <a:r>
              <a:rPr lang="pt-BR" sz="2400" dirty="0"/>
              <a:t>conceito, tipos de metodologias para o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1755753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Habilidades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4625"/>
            <a:ext cx="7886700" cy="3682338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Elaborar documentos técnicos.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Efetuar as quatro operações matemáticas básicas.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Utilizar termos técnicos nas rotinas de trabalho.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Testar algoritmos desenvolvidos.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Identificar os aspectos do próprio trabalho que interferem na organização.</a:t>
            </a:r>
          </a:p>
        </p:txBody>
      </p:sp>
    </p:spTree>
    <p:extLst>
      <p:ext uri="{BB962C8B-B14F-4D97-AF65-F5344CB8AC3E}">
        <p14:creationId xmlns:p14="http://schemas.microsoft.com/office/powerpoint/2010/main" val="279415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Atitudes/Valores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1157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Colaboração no desenvolvimento do trabalho em equipe.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Zelo na apresentação pessoal e postura profissional.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Sigilo no tratamento de dados e informações.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Proatividade no atendimento e na resolução de problemas.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Cordialidade no trato com as pessoas.</a:t>
            </a:r>
          </a:p>
        </p:txBody>
      </p:sp>
    </p:spTree>
    <p:extLst>
      <p:ext uri="{BB962C8B-B14F-4D97-AF65-F5344CB8AC3E}">
        <p14:creationId xmlns:p14="http://schemas.microsoft.com/office/powerpoint/2010/main" val="845812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Sobre a disciplina: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1157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Desenvolver Sistemas de Informação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800" dirty="0"/>
              <a:t>  </a:t>
            </a:r>
            <a:r>
              <a:rPr lang="pt-BR" sz="2400" dirty="0"/>
              <a:t>CH: </a:t>
            </a:r>
            <a:r>
              <a:rPr lang="pt-BR" sz="2400" b="1" dirty="0"/>
              <a:t>72h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Aulas: 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Segundas/Quintas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Sextas Quinzenais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19h às 22:20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DD32C8-38DE-49AF-B412-9FDA0568F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73" y="4176854"/>
            <a:ext cx="2075035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42E9D1F-7204-45C8-AB6B-C67A09A6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1316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Objetivos de hoje: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1C9C71B-D4D0-449A-A7AA-7FFFF2487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4816"/>
            <a:ext cx="7886700" cy="4712147"/>
          </a:xfrm>
        </p:spPr>
        <p:txBody>
          <a:bodyPr/>
          <a:lstStyle/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endParaRPr lang="pt-BR" sz="2800" dirty="0"/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endParaRPr lang="pt-BR" sz="2800" dirty="0"/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pt-BR" sz="2800" dirty="0">
                <a:solidFill>
                  <a:schemeClr val="bg1"/>
                </a:solidFill>
              </a:rPr>
              <a:t>Apresentação.</a:t>
            </a:r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pt-BR" sz="2800" dirty="0">
                <a:solidFill>
                  <a:schemeClr val="bg1"/>
                </a:solidFill>
              </a:rPr>
              <a:t>Disciplina</a:t>
            </a:r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pt-BR" sz="2800" dirty="0">
                <a:solidFill>
                  <a:schemeClr val="bg1"/>
                </a:solidFill>
              </a:rPr>
              <a:t>Plano de Ensino</a:t>
            </a:r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pt-BR" sz="2800" dirty="0">
                <a:solidFill>
                  <a:schemeClr val="bg1"/>
                </a:solidFill>
              </a:rPr>
              <a:t>Critérios de Avaliação</a:t>
            </a:r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pt-BR" sz="2800" dirty="0">
                <a:solidFill>
                  <a:schemeClr val="bg1"/>
                </a:solidFill>
              </a:rPr>
              <a:t>Introdução</a:t>
            </a:r>
          </a:p>
          <a:p>
            <a:pPr marL="806958" lvl="1" indent="-514350"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endParaRPr lang="pt-BR" sz="28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255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Critérios de Avaliação: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B119080-AE3C-4A80-8845-1689CB1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92" y="1851794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Avaliações: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dirty="0"/>
              <a:t>Provas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dirty="0"/>
              <a:t>Trabalhos Individuais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dirty="0"/>
              <a:t>Trabalhos em Grupo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1600" dirty="0"/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Prazos: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dirty="0"/>
              <a:t>Após os prazos não serão mais aceitos;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1600" dirty="0"/>
              <a:t>Copias de colegas/internet atribuem 0 (zero) na</a:t>
            </a:r>
          </a:p>
          <a:p>
            <a:pPr marL="457200" lvl="1" indent="0">
              <a:buClr>
                <a:srgbClr val="ED8B00"/>
              </a:buClr>
              <a:buNone/>
            </a:pPr>
            <a:r>
              <a:rPr lang="pt-BR" sz="1600" dirty="0"/>
              <a:t>nota para ambos(quem passou e quem entregou como</a:t>
            </a:r>
          </a:p>
          <a:p>
            <a:pPr marL="457200" lvl="1" indent="0">
              <a:buClr>
                <a:srgbClr val="ED8B00"/>
              </a:buClr>
              <a:buNone/>
            </a:pPr>
            <a:r>
              <a:rPr lang="pt-BR" sz="1600" dirty="0"/>
              <a:t>se tivesse feito)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1600" dirty="0"/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DD32C8-38DE-49AF-B412-9FDA0568F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73" y="4176854"/>
            <a:ext cx="2075035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2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Informações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5B3502-F760-4F88-A51A-029EB6B19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08" y="1683339"/>
            <a:ext cx="6555784" cy="4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4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Sistemas de Informação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01157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Toda empresa moderna e preocupada em se manter frente ao mercado, gerando solidez e competitividade, deve focar suas ações no planejamento estratégico utilizando-se dos Sistemas de Informações e da gestão de tecnologia da informação (REZENDE; ABREU, 2006)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A7201F-5D05-4B8F-ACAE-1B1964DB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904" y="4299858"/>
            <a:ext cx="2225391" cy="22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3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Sistemas de Informação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955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Num contexto empresarial, os Sistemas de Informação são apresentados de forma a auxiliar nas diversas atividades executadas pela empresa e classificados conforme seu uso dentro dos níveis organizacionais. Esses níveis de decisão é que modelam ou ditam as regras do fluxo da informação.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80655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Sistemas de Informação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11955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Existem várias classificações para os Sistemas de Informação empresariais. A que melhor é aceita é aquela que agrupa os sistemas pela finalidade e pelo nível organizacional (ANDRADE; AUDY; CIDRAL, 2005).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6923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Classificação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984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dirty="0"/>
              <a:t>Podemos dizer que uma empresa se divide em 3 níveis organizacionais: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Operacional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Tático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b="1" dirty="0"/>
              <a:t>Estratégico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21F491-0C4F-454E-8D2F-2E1D065EF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60914"/>
            <a:ext cx="4112849" cy="34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5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Classificação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dirty="0"/>
              <a:t> </a:t>
            </a:r>
            <a:r>
              <a:rPr lang="pt-BR" sz="2400" b="1" dirty="0"/>
              <a:t>Nível estratégico:  </a:t>
            </a:r>
            <a:r>
              <a:rPr lang="pt-BR" sz="2400" dirty="0"/>
              <a:t>O nível de decisão estratégico compreende a estrutura organizacional de toda a empresa e zela pela interação com o meio ambiente externo e interno da organização. Permite ao executivo estabelecer o rumo da empresa. Contudo, podemos destacar: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BACCFB-C8F3-4ABD-90DA-3F29F658C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17" y="4076260"/>
            <a:ext cx="3111997" cy="2592317"/>
          </a:xfrm>
          <a:prstGeom prst="rect">
            <a:avLst/>
          </a:prstGeom>
        </p:spPr>
      </p:pic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B2170475-D674-4946-B406-98E3E8CD0DB1}"/>
              </a:ext>
            </a:extLst>
          </p:cNvPr>
          <p:cNvSpPr txBox="1">
            <a:spLocks/>
          </p:cNvSpPr>
          <p:nvPr/>
        </p:nvSpPr>
        <p:spPr>
          <a:xfrm>
            <a:off x="925286" y="3740032"/>
            <a:ext cx="5960422" cy="35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i="1" dirty="0"/>
              <a:t>Decisões</a:t>
            </a:r>
            <a:r>
              <a:rPr lang="pt-BR" sz="2000" b="1" dirty="0"/>
              <a:t>: </a:t>
            </a:r>
            <a:r>
              <a:rPr lang="pt-BR" sz="2000" dirty="0"/>
              <a:t>alto escalão da empresa. Difícil de reverter.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b="1" dirty="0"/>
              <a:t> </a:t>
            </a:r>
            <a:r>
              <a:rPr lang="pt-BR" sz="2000" i="1" dirty="0"/>
              <a:t>Planejamento</a:t>
            </a:r>
            <a:r>
              <a:rPr lang="pt-BR" sz="2000" b="1" dirty="0"/>
              <a:t>: </a:t>
            </a:r>
            <a:r>
              <a:rPr lang="pt-BR" sz="2000" dirty="0"/>
              <a:t>a longo prazo. Estratégico.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b="1" dirty="0"/>
              <a:t> </a:t>
            </a:r>
            <a:r>
              <a:rPr lang="pt-BR" sz="2000" i="1" dirty="0"/>
              <a:t>Nível da Informação</a:t>
            </a:r>
            <a:r>
              <a:rPr lang="pt-BR" sz="2000" b="1" dirty="0"/>
              <a:t>: </a:t>
            </a:r>
            <a:r>
              <a:rPr lang="pt-BR" sz="2000" dirty="0"/>
              <a:t>é macro. Contempla a organização como um todo.</a:t>
            </a:r>
          </a:p>
        </p:txBody>
      </p:sp>
    </p:spTree>
    <p:extLst>
      <p:ext uri="{BB962C8B-B14F-4D97-AF65-F5344CB8AC3E}">
        <p14:creationId xmlns:p14="http://schemas.microsoft.com/office/powerpoint/2010/main" val="729539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Classificação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Nível tático:  </a:t>
            </a:r>
            <a:r>
              <a:rPr lang="pt-BR" sz="2400" dirty="0"/>
              <a:t>O nível tático tem como finalidade organizar determinado setor ou determinado foco de mercado e não a empresa como um todo. Sempre serão considerados alguns aspectos dentro do conjunto de informação apresentada. Dessa forma, podemos destacar: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B2170475-D674-4946-B406-98E3E8CD0DB1}"/>
              </a:ext>
            </a:extLst>
          </p:cNvPr>
          <p:cNvSpPr txBox="1">
            <a:spLocks/>
          </p:cNvSpPr>
          <p:nvPr/>
        </p:nvSpPr>
        <p:spPr>
          <a:xfrm>
            <a:off x="796637" y="3740032"/>
            <a:ext cx="5299364" cy="35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i="1" dirty="0"/>
              <a:t>Decisões: </a:t>
            </a:r>
            <a:r>
              <a:rPr lang="pt-BR" sz="2000" dirty="0"/>
              <a:t>escalão intermediário da empresa. De menor impacto no contexto geral.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i="1" dirty="0"/>
              <a:t>Planejamento: </a:t>
            </a:r>
            <a:r>
              <a:rPr lang="pt-BR" sz="2000" dirty="0"/>
              <a:t>controle gerencial a curto prazo.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i="1" dirty="0"/>
              <a:t>Nível da Informação: </a:t>
            </a:r>
            <a:r>
              <a:rPr lang="pt-BR" sz="2000" dirty="0"/>
              <a:t>é em grupos. Contempla um determinado setor ou área de negócio.</a:t>
            </a:r>
          </a:p>
          <a:p>
            <a:pPr marL="0" indent="0">
              <a:buClr>
                <a:srgbClr val="ED8B00"/>
              </a:buClr>
              <a:buNone/>
            </a:pPr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88A5830-A729-4A7C-A647-B71B7349E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16" y="4076260"/>
            <a:ext cx="3111997" cy="25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4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8B5C433-1164-4968-B91A-5AA52BC64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13" y="4076260"/>
            <a:ext cx="3111997" cy="259231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Classificação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Nível operacional: </a:t>
            </a:r>
            <a:r>
              <a:rPr lang="pt-BR" sz="2400" dirty="0"/>
              <a:t>O nível de decisão operacional está ligado às atividades operacionais da organização, visando alcançar os objetivos preestabelecidos ou metas de produção. Deve criar condições favoráveis para a realização das atividades operacionais. Neste contexto, podemos destacar: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400" dirty="0"/>
          </a:p>
        </p:txBody>
      </p:sp>
      <p:sp>
        <p:nvSpPr>
          <p:cNvPr id="9" name="Espaço Reservado para Conteúdo 1">
            <a:extLst>
              <a:ext uri="{FF2B5EF4-FFF2-40B4-BE49-F238E27FC236}">
                <a16:creationId xmlns:a16="http://schemas.microsoft.com/office/drawing/2014/main" id="{B2170475-D674-4946-B406-98E3E8CD0DB1}"/>
              </a:ext>
            </a:extLst>
          </p:cNvPr>
          <p:cNvSpPr txBox="1">
            <a:spLocks/>
          </p:cNvSpPr>
          <p:nvPr/>
        </p:nvSpPr>
        <p:spPr>
          <a:xfrm>
            <a:off x="1012370" y="3968632"/>
            <a:ext cx="5464629" cy="35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i="1" dirty="0"/>
              <a:t>Decisões: </a:t>
            </a:r>
            <a:r>
              <a:rPr lang="pt-BR" sz="2000" dirty="0"/>
              <a:t>do corpo técnico da empresa. De acordo com cada atividade;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i="1" dirty="0"/>
              <a:t>Planejamento: </a:t>
            </a:r>
            <a:r>
              <a:rPr lang="pt-BR" sz="2000" dirty="0"/>
              <a:t>formulação de procedimentos e metodologias;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i="1" dirty="0"/>
              <a:t>Nível da Informação: </a:t>
            </a:r>
            <a:r>
              <a:rPr lang="pt-BR" sz="2000" dirty="0"/>
              <a:t>é detalhada. Contempla detalhes de um dado ou de uma atividade</a:t>
            </a:r>
          </a:p>
          <a:p>
            <a:pPr marL="0" indent="0">
              <a:buClr>
                <a:srgbClr val="ED8B00"/>
              </a:buClr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68075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Para cada um destes níveis, existe um tipo de SI específico: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C9515A-E733-461A-9C94-C304076C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26" y="3429000"/>
            <a:ext cx="3482589" cy="2901024"/>
          </a:xfrm>
          <a:prstGeom prst="rect">
            <a:avLst/>
          </a:prstGeom>
        </p:spPr>
      </p:pic>
      <p:sp>
        <p:nvSpPr>
          <p:cNvPr id="11" name="Texto Explicativo 1 (Borda e Ênfase) 2">
            <a:extLst>
              <a:ext uri="{FF2B5EF4-FFF2-40B4-BE49-F238E27FC236}">
                <a16:creationId xmlns:a16="http://schemas.microsoft.com/office/drawing/2014/main" id="{F4BBE885-E57B-4F13-90EB-C18D7832D9D2}"/>
              </a:ext>
            </a:extLst>
          </p:cNvPr>
          <p:cNvSpPr/>
          <p:nvPr/>
        </p:nvSpPr>
        <p:spPr>
          <a:xfrm>
            <a:off x="416138" y="2568131"/>
            <a:ext cx="4155862" cy="376518"/>
          </a:xfrm>
          <a:prstGeom prst="accentBorderCallout1">
            <a:avLst>
              <a:gd name="adj1" fmla="val 45744"/>
              <a:gd name="adj2" fmla="val 101149"/>
              <a:gd name="adj3" fmla="val 352804"/>
              <a:gd name="adj4" fmla="val 93697"/>
            </a:avLst>
          </a:prstGeom>
          <a:solidFill>
            <a:srgbClr val="00B0D1"/>
          </a:solidFill>
          <a:ln>
            <a:solidFill>
              <a:srgbClr val="00B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Sistemas de Informação Executiva - SIE</a:t>
            </a:r>
          </a:p>
        </p:txBody>
      </p:sp>
      <p:sp>
        <p:nvSpPr>
          <p:cNvPr id="12" name="Texto Explicativo 1 (Borda e Ênfase) 9">
            <a:extLst>
              <a:ext uri="{FF2B5EF4-FFF2-40B4-BE49-F238E27FC236}">
                <a16:creationId xmlns:a16="http://schemas.microsoft.com/office/drawing/2014/main" id="{0F21DA3F-1F74-4607-A2AF-E4F97EB1B4CA}"/>
              </a:ext>
            </a:extLst>
          </p:cNvPr>
          <p:cNvSpPr/>
          <p:nvPr/>
        </p:nvSpPr>
        <p:spPr>
          <a:xfrm>
            <a:off x="5376007" y="2457413"/>
            <a:ext cx="3463962" cy="418763"/>
          </a:xfrm>
          <a:prstGeom prst="accentBorderCallout1">
            <a:avLst>
              <a:gd name="adj1" fmla="val 58728"/>
              <a:gd name="adj2" fmla="val -2576"/>
              <a:gd name="adj3" fmla="val 388705"/>
              <a:gd name="adj4" fmla="val -24216"/>
            </a:avLst>
          </a:prstGeom>
          <a:solidFill>
            <a:srgbClr val="F4CF52"/>
          </a:solidFill>
          <a:ln>
            <a:solidFill>
              <a:srgbClr val="F4C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Sistemas de Informação Gerencial - SIG</a:t>
            </a:r>
          </a:p>
        </p:txBody>
      </p:sp>
      <p:sp>
        <p:nvSpPr>
          <p:cNvPr id="13" name="Texto Explicativo 1 (Borda e Ênfase) 10">
            <a:extLst>
              <a:ext uri="{FF2B5EF4-FFF2-40B4-BE49-F238E27FC236}">
                <a16:creationId xmlns:a16="http://schemas.microsoft.com/office/drawing/2014/main" id="{BD127B1D-35B8-47D3-8EF9-771414336E46}"/>
              </a:ext>
            </a:extLst>
          </p:cNvPr>
          <p:cNvSpPr/>
          <p:nvPr/>
        </p:nvSpPr>
        <p:spPr>
          <a:xfrm>
            <a:off x="5376007" y="2988422"/>
            <a:ext cx="3463962" cy="418763"/>
          </a:xfrm>
          <a:prstGeom prst="accentBorderCallout1">
            <a:avLst>
              <a:gd name="adj1" fmla="val 58728"/>
              <a:gd name="adj2" fmla="val -2576"/>
              <a:gd name="adj3" fmla="val 260575"/>
              <a:gd name="adj4" fmla="val -24286"/>
            </a:avLst>
          </a:prstGeom>
          <a:solidFill>
            <a:srgbClr val="F4CF52"/>
          </a:solidFill>
          <a:ln>
            <a:solidFill>
              <a:srgbClr val="F4CF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Sistemas de apoio à decisão - SAD</a:t>
            </a:r>
          </a:p>
        </p:txBody>
      </p:sp>
      <p:sp>
        <p:nvSpPr>
          <p:cNvPr id="14" name="Texto Explicativo 1 (Borda e Ênfase) 11">
            <a:extLst>
              <a:ext uri="{FF2B5EF4-FFF2-40B4-BE49-F238E27FC236}">
                <a16:creationId xmlns:a16="http://schemas.microsoft.com/office/drawing/2014/main" id="{FAA37F80-8FE4-4130-838B-3AF811E8B261}"/>
              </a:ext>
            </a:extLst>
          </p:cNvPr>
          <p:cNvSpPr/>
          <p:nvPr/>
        </p:nvSpPr>
        <p:spPr>
          <a:xfrm>
            <a:off x="4684107" y="6087690"/>
            <a:ext cx="4155862" cy="376518"/>
          </a:xfrm>
          <a:prstGeom prst="accentBorderCallout1">
            <a:avLst>
              <a:gd name="adj1" fmla="val 85744"/>
              <a:gd name="adj2" fmla="val -1357"/>
              <a:gd name="adj3" fmla="val -83387"/>
              <a:gd name="adj4" fmla="val -20047"/>
            </a:avLst>
          </a:prstGeom>
          <a:solidFill>
            <a:srgbClr val="FE563C"/>
          </a:solidFill>
          <a:ln>
            <a:solidFill>
              <a:srgbClr val="FF56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Sistemas de Processamento de Transações - SPT</a:t>
            </a:r>
          </a:p>
        </p:txBody>
      </p:sp>
    </p:spTree>
    <p:extLst>
      <p:ext uri="{BB962C8B-B14F-4D97-AF65-F5344CB8AC3E}">
        <p14:creationId xmlns:p14="http://schemas.microsoft.com/office/powerpoint/2010/main" val="387714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9C5BC-C3EA-4C6F-90DC-CC1C5C29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Me Apresentando!!!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2BFB4E-9AEA-40A4-8302-064D8A1D5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67" y="1578248"/>
            <a:ext cx="10058400" cy="530556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accent2"/>
                </a:solidFill>
              </a:rPr>
              <a:t>Lucas Scolaro, 34 anos</a:t>
            </a:r>
          </a:p>
          <a:p>
            <a:pPr marL="0" indent="0">
              <a:buNone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Formação: 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sz="2200" dirty="0"/>
              <a:t>Graduado em Ciência da Computação.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sz="2200" dirty="0"/>
              <a:t>Pós-graduado em Engenharia de Software.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BR" sz="2200" dirty="0"/>
          </a:p>
          <a:p>
            <a:pPr marL="0" indent="0">
              <a:buNone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Profissão 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sz="2200" dirty="0"/>
              <a:t>Analista de BI. </a:t>
            </a:r>
          </a:p>
          <a:p>
            <a:pPr marL="201168" lvl="1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Contato 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sz="2200" dirty="0"/>
              <a:t>lucas.scolaro@prof.sc.senac.br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pt-BR" sz="2200" dirty="0"/>
          </a:p>
          <a:p>
            <a:pPr marL="0" indent="0">
              <a:buNone/>
            </a:pP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Experiência: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pt-BR" sz="2200" dirty="0"/>
              <a:t> +10 anos na área de TI;</a:t>
            </a:r>
          </a:p>
          <a:p>
            <a:pPr marL="201168" lvl="1" indent="0">
              <a:buNone/>
            </a:pPr>
            <a:r>
              <a:rPr lang="pt-BR" sz="2200" dirty="0"/>
              <a:t> 	</a:t>
            </a:r>
          </a:p>
          <a:p>
            <a:pPr marL="0" indent="0">
              <a:buNone/>
            </a:pPr>
            <a:r>
              <a:rPr lang="pt-BR" sz="2400" dirty="0"/>
              <a:t>	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endParaRPr lang="pt-BR" dirty="0">
              <a:solidFill>
                <a:schemeClr val="tx1"/>
              </a:solidFill>
            </a:endParaRPr>
          </a:p>
          <a:p>
            <a:pPr lvl="1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3A3589-061F-4669-A631-505EE76E30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6187" y="2440908"/>
            <a:ext cx="3663525" cy="40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D4390C4-C436-4157-B9A5-FFCED3592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44" y="3074343"/>
            <a:ext cx="5450262" cy="3312607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SPT 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 </a:t>
            </a:r>
            <a:r>
              <a:rPr lang="pt-BR" sz="2000" b="1" dirty="0"/>
              <a:t>SPT – Sistema de Processamento de Transações: </a:t>
            </a:r>
            <a:r>
              <a:rPr lang="pt-BR" sz="2000" dirty="0"/>
              <a:t>Utilizada atualmente na maioria das organizações. Monitoram, coletam, armazenam, processam e distribuem os dados das diversas transações realizadas dentro da empresa, servindo como base para os demais sistemas existentes dentro da mesma. </a:t>
            </a:r>
          </a:p>
        </p:txBody>
      </p:sp>
    </p:spTree>
    <p:extLst>
      <p:ext uri="{BB962C8B-B14F-4D97-AF65-F5344CB8AC3E}">
        <p14:creationId xmlns:p14="http://schemas.microsoft.com/office/powerpoint/2010/main" val="673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SPT 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 </a:t>
            </a:r>
            <a:r>
              <a:rPr lang="pt-BR" sz="2000" b="1" dirty="0"/>
              <a:t>SPT – Características: </a:t>
            </a:r>
            <a:r>
              <a:rPr lang="pt-BR" sz="2000" dirty="0"/>
              <a:t>Na tabela a seguir, veremos as principais características de um SPT: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86DBD43-2043-4258-8A3C-FD45E31BF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212760"/>
              </p:ext>
            </p:extLst>
          </p:nvPr>
        </p:nvGraphicFramePr>
        <p:xfrm>
          <a:off x="628650" y="3177856"/>
          <a:ext cx="80391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PROCESSAMENTO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USUÁROS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Evento, Transação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Intercalar, listar, ordenar, atualizar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Relatório detalhado, lista, sumário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Operário, nível básico da estrutura, seus supervisores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3274E93-DF75-4509-B998-5B59307695FE}"/>
              </a:ext>
            </a:extLst>
          </p:cNvPr>
          <p:cNvSpPr txBox="1"/>
          <p:nvPr/>
        </p:nvSpPr>
        <p:spPr>
          <a:xfrm>
            <a:off x="551719" y="4444740"/>
            <a:ext cx="2632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FONTE: </a:t>
            </a:r>
            <a:r>
              <a:rPr lang="pt-BR" sz="1400" dirty="0" err="1"/>
              <a:t>Rosini</a:t>
            </a:r>
            <a:r>
              <a:rPr lang="pt-BR" sz="1400" dirty="0"/>
              <a:t> e </a:t>
            </a:r>
            <a:r>
              <a:rPr lang="pt-BR" sz="1400" dirty="0" err="1"/>
              <a:t>Palmisano</a:t>
            </a:r>
            <a:r>
              <a:rPr lang="pt-BR" sz="1400" dirty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24819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SPT 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670362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 </a:t>
            </a:r>
            <a:r>
              <a:rPr lang="pt-BR" sz="2000" b="1" dirty="0"/>
              <a:t>SPT – Exemplos: </a:t>
            </a:r>
            <a:endParaRPr lang="pt-BR" sz="2000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EF46DD00-85F2-4B9D-854C-042F1A4209F9}"/>
              </a:ext>
            </a:extLst>
          </p:cNvPr>
          <p:cNvSpPr txBox="1">
            <a:spLocks/>
          </p:cNvSpPr>
          <p:nvPr/>
        </p:nvSpPr>
        <p:spPr>
          <a:xfrm>
            <a:off x="371476" y="2790093"/>
            <a:ext cx="8210550" cy="2227383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Compras.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Recebimento.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Expedição.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Estoque.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Materiais.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Controle de Qualidade.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Controle de Processos.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Controle de Máquinas.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Suporte a Vendas.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Telemarketing.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Sistemas de Processamento de Pedidos.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 Sistemas de Ponto de Venda.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1900" dirty="0">
                <a:cs typeface="Times New Roman" panose="02020603050405020304" pitchFamily="18" charset="0"/>
              </a:rPr>
              <a:t>Sistema de Crédito.</a:t>
            </a:r>
          </a:p>
        </p:txBody>
      </p:sp>
    </p:spTree>
    <p:extLst>
      <p:ext uri="{BB962C8B-B14F-4D97-AF65-F5344CB8AC3E}">
        <p14:creationId xmlns:p14="http://schemas.microsoft.com/office/powerpoint/2010/main" val="55852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SIG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SIG – Sistemas de Informação Gerencial: </a:t>
            </a:r>
            <a:r>
              <a:rPr lang="pt-BR" sz="2000" dirty="0"/>
              <a:t>A finalidade principal de um SIG, segundo </a:t>
            </a:r>
            <a:r>
              <a:rPr lang="pt-BR" sz="2000" dirty="0" err="1"/>
              <a:t>Stair</a:t>
            </a:r>
            <a:r>
              <a:rPr lang="pt-BR" sz="2000" dirty="0"/>
              <a:t> (1998, p.208), é ajudar uma organização a atingir suas metas, fornecendo aos administradores uma visão das operações regulares da empresa, de modo que se possa organizar, controlar, planejar mais eficaz e eficientemente. 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Em resumo, um SIG fornece aos administradores informações úteis para obter um feedback para as operações empresariais.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8017DA-A187-459A-A469-83194265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571" y="4371512"/>
            <a:ext cx="2755975" cy="20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18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SIG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SIG – Sistemas de Informação Gerencial: </a:t>
            </a:r>
            <a:r>
              <a:rPr lang="pt-BR" sz="2000" dirty="0"/>
              <a:t>Iniciam basicamente de duas fontes de informações: as externas e as internas e suas características são: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Gerar relatórios com formatos fixos e padronizados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Criar relatórios impressos e em tela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Usar dados internos armazenados em computador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Permitir relatórios personalizados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5AEABC-E284-472D-8154-2A18263D6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009" y="3841881"/>
            <a:ext cx="3265341" cy="24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76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SIG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SIG – Sistemas de Informação Gerencial. – </a:t>
            </a:r>
            <a:r>
              <a:rPr lang="pt-BR" sz="2000" dirty="0"/>
              <a:t>Exemplo: SIG Financeiro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DCE4E5D-3EE9-4A65-B8E1-6CD6D3B53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514075"/>
              </p:ext>
            </p:extLst>
          </p:nvPr>
        </p:nvGraphicFramePr>
        <p:xfrm>
          <a:off x="339437" y="2828928"/>
          <a:ext cx="8433088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8031">
                <a:tc gridSpan="2">
                  <a:txBody>
                    <a:bodyPr/>
                    <a:lstStyle/>
                    <a:p>
                      <a:r>
                        <a:rPr lang="pt-BR" dirty="0"/>
                        <a:t>ENTRADAS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SAIDAS: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Internas: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Externas: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Relatórios</a:t>
                      </a:r>
                      <a:r>
                        <a:rPr lang="pt-BR" baseline="0" dirty="0"/>
                        <a:t> diversos: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Planejamento Estratégico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Política</a:t>
                      </a:r>
                      <a:r>
                        <a:rPr lang="pt-BR" baseline="0" dirty="0"/>
                        <a:t> corporativa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Plano de metas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SPT: Folha de pagamento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Razão geral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Contas a pagar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Contas a receber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Concorrência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Índices de preço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Indicadores</a:t>
                      </a:r>
                      <a:r>
                        <a:rPr lang="pt-BR" baseline="0" dirty="0"/>
                        <a:t> econômicos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Leis tributárias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Agencias governamentais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Custo folha de pagamento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dirty="0"/>
                        <a:t>Investimento</a:t>
                      </a:r>
                      <a:r>
                        <a:rPr lang="pt-BR" baseline="0" dirty="0"/>
                        <a:t> em estoque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Pagamento a fornecedores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Valores devidos pelos clientes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Custos e lucros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baseline="0" dirty="0"/>
                        <a:t>Administração de fundos, etc...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592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Relatórios SPT x Relatórios SIG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</a:t>
            </a:r>
            <a:r>
              <a:rPr lang="pt-BR" sz="2000" dirty="0"/>
              <a:t>A principal diferença entre os relatórios gerados pelo SPT e os gerados pelo SIG é que os relatórios gerados pelo SIG dão suporte à tomada de decisão gerencial dos níveis mais altos de gerenciamento, onde as decisões tendem a serem menos estruturadas (</a:t>
            </a:r>
            <a:r>
              <a:rPr lang="pt-BR" sz="2000" dirty="0" err="1"/>
              <a:t>semi-estruturadas</a:t>
            </a:r>
            <a:r>
              <a:rPr lang="pt-BR" sz="2000" dirty="0"/>
              <a:t>) e menos rotineiras. 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Enquanto um SPT dá suporte mais frequentemente à eficácia da organização, um SIG dá suporte a eficácia gerencial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716DC1-700F-4726-BFED-62C52E755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73" y="4923785"/>
            <a:ext cx="2578877" cy="125921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5578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SAD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SAD – Sistemas de Apoio a Decisão(SSD</a:t>
            </a:r>
            <a:r>
              <a:rPr lang="pt-BR" sz="2000" dirty="0"/>
              <a:t>): é um conjunto organizado de pessoas, procedimentos, software, banco de dados e dispositivos utilizados para dar suporte à tomada de decisões específicas de um problema. O foco de um SAD está na eficácia da tomada de decisões em face de problemas não-estruturados ou </a:t>
            </a:r>
            <a:r>
              <a:rPr lang="pt-BR" sz="2000" dirty="0" err="1"/>
              <a:t>semi-estruturados</a:t>
            </a:r>
            <a:r>
              <a:rPr lang="pt-BR" sz="2000" dirty="0"/>
              <a:t>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Possuem funções específicas, não vinculadas aos sistemas existentes, que permitem buscar informações nas bases de dados existentes e delas retirar subsídios para o processo de tomada de decisão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99727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SAD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SAD – Sistemas de Apoio a Decisão(SSD</a:t>
            </a:r>
            <a:r>
              <a:rPr lang="pt-BR" sz="2000" dirty="0"/>
              <a:t>): Os sistemas de apoio à decisão disponibilizam dados e técnicas para análise de problemas e oportunidades. Nesse sentido, eles devem ser suficientemente flexíveis e amigáveis, na medida em que é o tomador de decisão que vai modelar a situação a ser analisada. 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Isso faz com que os sistemas de apoio à decisão sejam sistemas “ad hoc” que são projetados para que os próprios usuários os iniciem e controlem conforme suas necessidades e estilos de tomada de decisão.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sp>
        <p:nvSpPr>
          <p:cNvPr id="6" name="Arredondar Retângulo em um Canto Diagonal 2">
            <a:extLst>
              <a:ext uri="{FF2B5EF4-FFF2-40B4-BE49-F238E27FC236}">
                <a16:creationId xmlns:a16="http://schemas.microsoft.com/office/drawing/2014/main" id="{59AC82C5-1657-46A2-8419-155E7A6924DB}"/>
              </a:ext>
            </a:extLst>
          </p:cNvPr>
          <p:cNvSpPr/>
          <p:nvPr/>
        </p:nvSpPr>
        <p:spPr>
          <a:xfrm>
            <a:off x="1904316" y="5093928"/>
            <a:ext cx="6865034" cy="918932"/>
          </a:xfrm>
          <a:prstGeom prst="round2DiagRect">
            <a:avLst/>
          </a:prstGeom>
          <a:solidFill>
            <a:srgbClr val="BD58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“Ad hoc” – Na construção de programas, utilizamos esse termo para definir que um sistema ou parte dele foi construído para fins específicos, sem estar devidamente projetado para isso.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EB6D0B-1C76-48A1-9A41-B75D401A8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2" y="4570921"/>
            <a:ext cx="2652368" cy="19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SAD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SAD – Sistemas de Apoio a Decisão(SSD</a:t>
            </a:r>
            <a:r>
              <a:rPr lang="pt-BR" sz="2000" dirty="0"/>
              <a:t>): Podemos citar algumas características desse tipo de sistema, dentre elas destaco: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Lida com grande volume de dados;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Intenso uso de modelos e ferramentas de manipulação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Interfaces com orientação gráfica e textual;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Alto grau de parametrização.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Ferramentas de simulação, análise estatísticas e 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dirty="0"/>
              <a:t>análise de sensibilidade;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9EAA50-187D-43FF-8782-E20A289A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451" y="4743450"/>
            <a:ext cx="3326365" cy="16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CA21C-DAE2-4D44-A37E-4FF8F33E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Durante a aula...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A09ED6-5AF1-4DFD-B5BA-06B94806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49" y="2614085"/>
            <a:ext cx="2560159" cy="21672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7D591E3-7F3F-4D34-A1AC-64A8D1EE4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525" y="2566224"/>
            <a:ext cx="2284949" cy="22629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BE96C4-82A3-4C31-B92F-CA094E190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30" y="2647726"/>
            <a:ext cx="2284950" cy="20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7588"/>
            <a:ext cx="7886700" cy="3575806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SIE– Sistemas  de informações executivas(EIS): </a:t>
            </a:r>
            <a:r>
              <a:rPr lang="pt-BR" sz="2000" dirty="0"/>
              <a:t>Com base nos dados existentes nos </a:t>
            </a:r>
            <a:r>
              <a:rPr lang="pt-BR" sz="2000" dirty="0" err="1"/>
              <a:t>SPT’s</a:t>
            </a:r>
            <a:r>
              <a:rPr lang="pt-BR" sz="2000" dirty="0"/>
              <a:t>, nas informações disponíveis nos SIG e em informações coletadas de fontes externas à organização, é possível construir sistemas de informação voltados para a alta gerência que são chamados de sistemas  de informações executivas-SIE que permitem que o executivo tenha ou ganhe acesso às informações internas e externas à organização que sejam relevantes para controlar os fatores críticos de sucesso.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37B988-9454-4547-874E-1FA7504D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195" y="4344511"/>
            <a:ext cx="3375025" cy="20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22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025"/>
            <a:ext cx="7886700" cy="4391025"/>
          </a:xfrm>
        </p:spPr>
        <p:txBody>
          <a:bodyPr>
            <a:no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SIE– Sistemas  de informações executivas(EIS): </a:t>
            </a:r>
            <a:r>
              <a:rPr lang="pt-BR" sz="2000" dirty="0"/>
              <a:t>Andrade, </a:t>
            </a:r>
            <a:r>
              <a:rPr lang="pt-BR" sz="2000" dirty="0" err="1"/>
              <a:t>Audy</a:t>
            </a:r>
            <a:r>
              <a:rPr lang="pt-BR" sz="2000" dirty="0"/>
              <a:t> e Cidral (2005) apresentam uma descrição desses sistemas através de suas funções: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b="1" dirty="0"/>
              <a:t>Coleta: </a:t>
            </a:r>
            <a:r>
              <a:rPr lang="pt-BR" sz="1600" dirty="0"/>
              <a:t>representam a realidade interna e externa da organização.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b="1" dirty="0"/>
              <a:t>Processamento</a:t>
            </a:r>
            <a:r>
              <a:rPr lang="pt-BR" sz="1600" dirty="0"/>
              <a:t>: procedimentos que permitem utilizar dados alimentados em outros sistemas e a alimentação de dados externos para efetivas comparações.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b="1" dirty="0"/>
              <a:t>Armazenamento</a:t>
            </a:r>
            <a:r>
              <a:rPr lang="pt-BR" sz="1600" dirty="0"/>
              <a:t>: guardam valores alimentados por outros sistemas e dados comparativos informados pelo gestor.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b="1" dirty="0"/>
              <a:t>Distribuição</a:t>
            </a:r>
            <a:r>
              <a:rPr lang="pt-BR" sz="1600" dirty="0"/>
              <a:t>: os resultados gerados são apresentados em forma de gráficos e relatórios.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1600" b="1" dirty="0"/>
              <a:t>Feedback</a:t>
            </a:r>
            <a:r>
              <a:rPr lang="pt-BR" sz="1600" dirty="0"/>
              <a:t>: por serem interativos, esses sistemas permitem controles como indicadores de falhas e fuga das metas.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12164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9" name="Retângulo com Canto Diagonal Aparado 3">
            <a:extLst>
              <a:ext uri="{FF2B5EF4-FFF2-40B4-BE49-F238E27FC236}">
                <a16:creationId xmlns:a16="http://schemas.microsoft.com/office/drawing/2014/main" id="{B0374577-14EC-4476-AC36-7D6CBBCB5D97}"/>
              </a:ext>
            </a:extLst>
          </p:cNvPr>
          <p:cNvSpPr/>
          <p:nvPr/>
        </p:nvSpPr>
        <p:spPr>
          <a:xfrm>
            <a:off x="390526" y="2857500"/>
            <a:ext cx="8391524" cy="1717502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Os Sistemas de Informação Executiva (SIE) podem ser desenvolvidos para as</a:t>
            </a:r>
          </a:p>
          <a:p>
            <a:pPr algn="ctr"/>
            <a:r>
              <a:rPr lang="pt-BR" dirty="0"/>
              <a:t>mais diversas situações. Como são destinados a atender aos gestores de nível estratégico, os sistemas são construídos conforme a atividade principal da empresa. Têm como característica básica a capacidade de “</a:t>
            </a:r>
            <a:r>
              <a:rPr lang="pt-BR" dirty="0" err="1"/>
              <a:t>drill-down</a:t>
            </a:r>
            <a:r>
              <a:rPr lang="pt-BR" dirty="0"/>
              <a:t>”, que é um recurso de aprofundamento dos detalhes.</a:t>
            </a:r>
          </a:p>
        </p:txBody>
      </p:sp>
    </p:spTree>
    <p:extLst>
      <p:ext uri="{BB962C8B-B14F-4D97-AF65-F5344CB8AC3E}">
        <p14:creationId xmlns:p14="http://schemas.microsoft.com/office/powerpoint/2010/main" val="406418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2466975"/>
            <a:ext cx="7886700" cy="4391025"/>
          </a:xfrm>
        </p:spPr>
        <p:txBody>
          <a:bodyPr>
            <a:no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SIE– Sistemas  de informações executivas(EIS): </a:t>
            </a:r>
            <a:r>
              <a:rPr lang="pt-BR" sz="2000" dirty="0"/>
              <a:t>Os SIE começam a ser desenvolvidos nas organizações nos estágios avançados de administração de sistemas de informação. 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dirty="0"/>
              <a:t>Nestes estágios, os sistemas de informação existentes refletem o fluxo de informações da organização, o usuário participa integralmente do desenvolvimento dos sistemas, as informações passam a ser consideradas patrimônio da organização, o crescimento da informática é ordenado, a informática passa a ter função de apoio estratégico para a organização e não se tomam decisões sem base nas informações produzidas por um EIS.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09443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4391025"/>
          </a:xfrm>
        </p:spPr>
        <p:txBody>
          <a:bodyPr>
            <a:no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SIE– Sistemas  de informações executivas(EIS): </a:t>
            </a:r>
            <a:r>
              <a:rPr lang="pt-BR" sz="2000" dirty="0">
                <a:cs typeface="Times New Roman" panose="02020603050405020304" pitchFamily="18" charset="0"/>
              </a:rPr>
              <a:t>As principais funções e características desses sistemas são:</a:t>
            </a:r>
          </a:p>
          <a:p>
            <a:pPr marL="0" indent="0">
              <a:buNone/>
            </a:pPr>
            <a:r>
              <a:rPr lang="pt-BR" sz="2000" dirty="0">
                <a:cs typeface="Times New Roman" panose="02020603050405020304" pitchFamily="18" charset="0"/>
              </a:rPr>
              <a:t> 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projetados para atender executivos;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gerar mapas, gráficos e dados que possam ser submetidos à análise estatística para suprir os executivos com informações comparativas, fáceis de entender;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fornecer dados detalhados sobre passado, presente e tendências futuras das unidades de negócios em relação ao mercado para auxiliar o processo de planejamento e de controle da organização;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possibilitar a análise das informações obtidas;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67977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Tipos de SI - SIE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D98254F-9231-400E-A2D2-F5A54506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96613"/>
            <a:ext cx="7886700" cy="4391025"/>
          </a:xfrm>
        </p:spPr>
        <p:txBody>
          <a:bodyPr>
            <a:no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000" b="1" dirty="0"/>
              <a:t> SIE– Sistemas  de informações executivas(EIS): </a:t>
            </a:r>
            <a:r>
              <a:rPr lang="pt-BR" sz="2000" dirty="0">
                <a:cs typeface="Times New Roman" panose="02020603050405020304" pitchFamily="18" charset="0"/>
              </a:rPr>
              <a:t>As principais funções e características desses sistemas são:</a:t>
            </a:r>
          </a:p>
          <a:p>
            <a:pPr marL="0" indent="0">
              <a:buNone/>
            </a:pPr>
            <a:r>
              <a:rPr lang="pt-BR" sz="2000" dirty="0">
                <a:cs typeface="Times New Roman" panose="02020603050405020304" pitchFamily="18" charset="0"/>
              </a:rPr>
              <a:t> 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permitir que o executivo se comunique com o mundo interno e externo através de interfaces amigáveis (correio eletrônico, teleconferências, etc.) que sejam flexíveis a ponto de se ajustarem ao seu estilo pessoal;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oferecer ao executivo ferramentas de organização pessoal (calendários, agendas eletrônicas, etc.) e de gerenciamento de projetos, tarefas e pessoas;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informações de nível estratégico – indicadores de desempenho;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complemento dos SI atuais através da facilitação do acesso aos bancos de dados existentes (data </a:t>
            </a:r>
            <a:r>
              <a:rPr lang="pt-BR" sz="2000" dirty="0" err="1">
                <a:cs typeface="Times New Roman" panose="02020603050405020304" pitchFamily="18" charset="0"/>
              </a:rPr>
              <a:t>warehouse</a:t>
            </a:r>
            <a:r>
              <a:rPr lang="pt-BR" sz="2000" dirty="0">
                <a:cs typeface="Times New Roman" panose="02020603050405020304" pitchFamily="18" charset="0"/>
              </a:rPr>
              <a:t>, por exemplo); </a:t>
            </a:r>
          </a:p>
          <a:p>
            <a:pPr lvl="1">
              <a:buClr>
                <a:srgbClr val="ED8B00"/>
              </a:buClr>
              <a:buFont typeface="Wingdings" panose="05000000000000000000" pitchFamily="2" charset="2"/>
              <a:buChar char="§"/>
            </a:pPr>
            <a:r>
              <a:rPr lang="pt-BR" sz="2000" dirty="0">
                <a:cs typeface="Times New Roman" panose="02020603050405020304" pitchFamily="18" charset="0"/>
              </a:rPr>
              <a:t>capacidade de navegar do sintético para o detalhe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6558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Tome nota...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4BF4A8-AE59-4717-B4C4-FF037E2DF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2185987"/>
            <a:ext cx="8488024" cy="32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1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139"/>
            <a:ext cx="7886700" cy="1325563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Dúvidas ou Perguntas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86D05F-38AD-448A-B120-84486841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7" y="1869674"/>
            <a:ext cx="63341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61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CA21C-DAE2-4D44-A37E-4FF8F33E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Durante a aula...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24DE7E2-DE97-44C8-9144-D19470F8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58" y="2567431"/>
            <a:ext cx="3476671" cy="23823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D3527AB-D792-47A0-96B8-4DF9ED5E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1" y="2496410"/>
            <a:ext cx="2597249" cy="22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46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7550E-FE00-4D7F-9CB2-2EFD7A4E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Sua Apresentação...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F5DBFB-2128-4E17-A306-78C6EC0CF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67" y="1907878"/>
            <a:ext cx="10058400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accent2"/>
                </a:solidFill>
              </a:rPr>
              <a:t>Seu nome:?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Idade: 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Uma meta/objetivo para este ano ? E para os próximos 5?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/>
              <a:t>2 Qualidades suas como estudante: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5C3BA3-CD29-46AF-ABFB-FFEC150B6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66477"/>
            <a:ext cx="4413556" cy="30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2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Sistema de Informação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B17132C-A148-4D87-AB92-5EDC3CBB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4625"/>
            <a:ext cx="7886700" cy="3682338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</a:t>
            </a:r>
            <a:r>
              <a:rPr lang="pt-BR" sz="2400" b="1" dirty="0"/>
              <a:t>Definição: </a:t>
            </a:r>
            <a:r>
              <a:rPr lang="pt-BR" sz="2400" dirty="0"/>
              <a:t>Podemos definir os sistemas de informação como uma ferramenta que possui a finalidade de gerenciar, controlar e disseminar todos os dados e informações que circulam em uma organização. </a:t>
            </a:r>
          </a:p>
        </p:txBody>
      </p:sp>
    </p:spTree>
    <p:extLst>
      <p:ext uri="{BB962C8B-B14F-4D97-AF65-F5344CB8AC3E}">
        <p14:creationId xmlns:p14="http://schemas.microsoft.com/office/powerpoint/2010/main" val="230187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Sistema de Informação</a:t>
            </a:r>
          </a:p>
        </p:txBody>
      </p:sp>
      <p:sp>
        <p:nvSpPr>
          <p:cNvPr id="4" name="Retângulo com Canto Diagonal Aparado 3">
            <a:extLst>
              <a:ext uri="{FF2B5EF4-FFF2-40B4-BE49-F238E27FC236}">
                <a16:creationId xmlns:a16="http://schemas.microsoft.com/office/drawing/2014/main" id="{75752345-9473-4695-8CFD-26B7D7157CC2}"/>
              </a:ext>
            </a:extLst>
          </p:cNvPr>
          <p:cNvSpPr/>
          <p:nvPr/>
        </p:nvSpPr>
        <p:spPr>
          <a:xfrm>
            <a:off x="1080722" y="2961196"/>
            <a:ext cx="6838159" cy="1349828"/>
          </a:xfrm>
          <a:prstGeom prst="snip2Diag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Um SI é “um conjunto único de hardware, softwares, banco de dados, telecomunicações, pessoas e procedimentos que são configurados para coletar, manipular, armazenar e processar dados em informações”. (STAIR; REYNOLDS, 2001, p. 11).</a:t>
            </a:r>
          </a:p>
        </p:txBody>
      </p:sp>
    </p:spTree>
    <p:extLst>
      <p:ext uri="{BB962C8B-B14F-4D97-AF65-F5344CB8AC3E}">
        <p14:creationId xmlns:p14="http://schemas.microsoft.com/office/powerpoint/2010/main" val="187391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chemeClr val="bg2">
                  <a:lumMod val="7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9511B9-7AEA-4BF2-BE30-16EE88BA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267" y="127491"/>
            <a:ext cx="6415603" cy="1450757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Características dos SI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AB17132C-A148-4D87-AB92-5EDC3CBB4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4625"/>
            <a:ext cx="7886700" cy="3682338"/>
          </a:xfrm>
        </p:spPr>
        <p:txBody>
          <a:bodyPr>
            <a:normAutofit/>
          </a:bodyPr>
          <a:lstStyle/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 Cada organização depende mais ou menos dos seus Sistemas de Informação, que são responsáveis por: </a:t>
            </a:r>
            <a:r>
              <a:rPr lang="pt-BR" sz="2400" b="1" dirty="0"/>
              <a:t>organizar, transformar e distribuir todos os dados gerados</a:t>
            </a:r>
            <a:r>
              <a:rPr lang="pt-BR" sz="2400" dirty="0"/>
              <a:t>.</a:t>
            </a:r>
          </a:p>
          <a:p>
            <a:pPr>
              <a:buClr>
                <a:srgbClr val="ED8B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Para que uma organização tenha um Sistema de Informação eficiente, é necessário que ele seja capaz de alcançar os objetivos que foram propostos.</a:t>
            </a:r>
          </a:p>
        </p:txBody>
      </p:sp>
    </p:spTree>
    <p:extLst>
      <p:ext uri="{BB962C8B-B14F-4D97-AF65-F5344CB8AC3E}">
        <p14:creationId xmlns:p14="http://schemas.microsoft.com/office/powerpoint/2010/main" val="2161135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1473</TotalTime>
  <Words>5887</Words>
  <Application>Microsoft Office PowerPoint</Application>
  <PresentationFormat>Apresentação na tela (4:3)</PresentationFormat>
  <Paragraphs>486</Paragraphs>
  <Slides>48</Slides>
  <Notes>47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Droid Sans</vt:lpstr>
      <vt:lpstr>Wingdings</vt:lpstr>
      <vt:lpstr>Tema do Office</vt:lpstr>
      <vt:lpstr>Desenvolvimento de Sistemas de Informação </vt:lpstr>
      <vt:lpstr>Objetivos de hoje:</vt:lpstr>
      <vt:lpstr>Me Apresentando!!!</vt:lpstr>
      <vt:lpstr>Durante a aula...</vt:lpstr>
      <vt:lpstr>Durante a aula...</vt:lpstr>
      <vt:lpstr>Sua Apresentação...</vt:lpstr>
      <vt:lpstr>Sistema de Informação</vt:lpstr>
      <vt:lpstr>Sistema de Informação</vt:lpstr>
      <vt:lpstr>Características dos SI</vt:lpstr>
      <vt:lpstr>Características dos SI</vt:lpstr>
      <vt:lpstr>Eficácia e Eficiência em SI</vt:lpstr>
      <vt:lpstr>Eficácia e Eficiência em SI</vt:lpstr>
      <vt:lpstr>Eficácia e Eficiência em SI</vt:lpstr>
      <vt:lpstr>Eficácia e Eficiência em SI</vt:lpstr>
      <vt:lpstr>Conhecimentos</vt:lpstr>
      <vt:lpstr>Conhecimentos</vt:lpstr>
      <vt:lpstr>Habilidades</vt:lpstr>
      <vt:lpstr>Atitudes/Valores</vt:lpstr>
      <vt:lpstr>Sobre a disciplina:</vt:lpstr>
      <vt:lpstr>Critérios de Avaliação:</vt:lpstr>
      <vt:lpstr>Informações</vt:lpstr>
      <vt:lpstr>Sistemas de Informação</vt:lpstr>
      <vt:lpstr>Sistemas de Informação</vt:lpstr>
      <vt:lpstr>Sistemas de Informação</vt:lpstr>
      <vt:lpstr>Classificação dos SI</vt:lpstr>
      <vt:lpstr>Classificação dos SI</vt:lpstr>
      <vt:lpstr>Classificação dos SI</vt:lpstr>
      <vt:lpstr>Classificação dos SI</vt:lpstr>
      <vt:lpstr>Tipos de SI</vt:lpstr>
      <vt:lpstr>Tipos de SI - SPT </vt:lpstr>
      <vt:lpstr>Tipos de SI - SPT </vt:lpstr>
      <vt:lpstr>Tipos de SI - SPT </vt:lpstr>
      <vt:lpstr>Tipos de SI - SIG</vt:lpstr>
      <vt:lpstr>Tipos de SI - SIG</vt:lpstr>
      <vt:lpstr>Tipos de SI - SIG</vt:lpstr>
      <vt:lpstr>Relatórios SPT x Relatórios SIG</vt:lpstr>
      <vt:lpstr>Tipos de SI - SAD</vt:lpstr>
      <vt:lpstr>Tipos de SI - SAD</vt:lpstr>
      <vt:lpstr>Tipos de SI - SAD</vt:lpstr>
      <vt:lpstr>Tipos de SI - SIE</vt:lpstr>
      <vt:lpstr>Tipos de SI - SIE</vt:lpstr>
      <vt:lpstr>Tipos de SI - SIE</vt:lpstr>
      <vt:lpstr>Tipos de SI - SIE</vt:lpstr>
      <vt:lpstr>Tipos de SI - SIE</vt:lpstr>
      <vt:lpstr>Tipos de SI - SIE</vt:lpstr>
      <vt:lpstr>Tome nota...</vt:lpstr>
      <vt:lpstr>Dúvidas ou Perguntas 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ツ Lucas Scolaro</cp:lastModifiedBy>
  <cp:revision>204</cp:revision>
  <dcterms:created xsi:type="dcterms:W3CDTF">2020-08-21T15:35:10Z</dcterms:created>
  <dcterms:modified xsi:type="dcterms:W3CDTF">2022-07-18T21:39:05Z</dcterms:modified>
</cp:coreProperties>
</file>